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2" r:id="rId12"/>
    <p:sldId id="261" r:id="rId13"/>
    <p:sldId id="269" r:id="rId14"/>
    <p:sldId id="268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90" y="-30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15392-C216-41AB-B01E-8E4E7BDA7D8D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65651-4CF5-492B-90BA-54FC97855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15392-C216-41AB-B01E-8E4E7BDA7D8D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65651-4CF5-492B-90BA-54FC97855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15392-C216-41AB-B01E-8E4E7BDA7D8D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65651-4CF5-492B-90BA-54FC97855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15392-C216-41AB-B01E-8E4E7BDA7D8D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65651-4CF5-492B-90BA-54FC97855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15392-C216-41AB-B01E-8E4E7BDA7D8D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65651-4CF5-492B-90BA-54FC97855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15392-C216-41AB-B01E-8E4E7BDA7D8D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65651-4CF5-492B-90BA-54FC97855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15392-C216-41AB-B01E-8E4E7BDA7D8D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65651-4CF5-492B-90BA-54FC97855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15392-C216-41AB-B01E-8E4E7BDA7D8D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65651-4CF5-492B-90BA-54FC97855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15392-C216-41AB-B01E-8E4E7BDA7D8D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65651-4CF5-492B-90BA-54FC97855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15392-C216-41AB-B01E-8E4E7BDA7D8D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65651-4CF5-492B-90BA-54FC97855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15392-C216-41AB-B01E-8E4E7BDA7D8D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65651-4CF5-492B-90BA-54FC97855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ADD15392-C216-41AB-B01E-8E4E7BDA7D8D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1E065651-4CF5-492B-90BA-54FC97855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Microsoft_Office_Word_Document3.doc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Microsoft_Office_Word_Document7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EDUC 200C</a:t>
            </a:r>
            <a:br>
              <a:rPr lang="en-US" dirty="0" smtClean="0"/>
            </a:br>
            <a:r>
              <a:rPr lang="en-US" dirty="0" smtClean="0"/>
              <a:t>Section 9 ANOVA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November 30, 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One-way ANOVA</a:t>
            </a:r>
          </a:p>
          <a:p>
            <a:r>
              <a:rPr lang="en-US" dirty="0" smtClean="0"/>
              <a:t>Least Significant Difference (LSD)</a:t>
            </a:r>
          </a:p>
          <a:p>
            <a:r>
              <a:rPr lang="en-US" dirty="0" smtClean="0"/>
              <a:t>Practice Problem</a:t>
            </a:r>
          </a:p>
          <a:p>
            <a:r>
              <a:rPr lang="en-US" dirty="0" smtClean="0"/>
              <a:t>Questions?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ANOVA?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We’re good at comparing the means of one or two groups—what happens if we have more?</a:t>
            </a:r>
          </a:p>
          <a:p>
            <a:endParaRPr lang="en-US" dirty="0" smtClean="0"/>
          </a:p>
          <a:p>
            <a:r>
              <a:rPr lang="en-US" dirty="0" smtClean="0"/>
              <a:t>Test pair-wise difference of all means?</a:t>
            </a:r>
          </a:p>
          <a:p>
            <a:pPr lvl="1"/>
            <a:r>
              <a:rPr lang="en-US" dirty="0" smtClean="0"/>
              <a:t>No—we know eventually we’ll make a Type I error</a:t>
            </a:r>
          </a:p>
          <a:p>
            <a:pPr lvl="1"/>
            <a:r>
              <a:rPr lang="en-US" dirty="0" smtClean="0"/>
              <a:t>Why??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ANOVA does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ANOVA allows us to test whether multiple means are equal</a:t>
            </a:r>
          </a:p>
          <a:p>
            <a:r>
              <a:rPr lang="en-US" dirty="0" smtClean="0"/>
              <a:t>H</a:t>
            </a:r>
            <a:r>
              <a:rPr lang="en-US" baseline="-25000" dirty="0" smtClean="0"/>
              <a:t>0</a:t>
            </a:r>
            <a:r>
              <a:rPr lang="en-US" dirty="0" smtClean="0"/>
              <a:t>: </a:t>
            </a:r>
            <a:r>
              <a:rPr lang="el-GR" dirty="0" smtClean="0">
                <a:latin typeface="Cambria Math"/>
                <a:ea typeface="Cambria Math"/>
              </a:rPr>
              <a:t>μ</a:t>
            </a:r>
            <a:r>
              <a:rPr lang="en-US" baseline="-25000" dirty="0" smtClean="0"/>
              <a:t>1</a:t>
            </a:r>
            <a:r>
              <a:rPr lang="en-US" dirty="0" smtClean="0"/>
              <a:t>=</a:t>
            </a:r>
            <a:r>
              <a:rPr lang="el-GR" dirty="0" smtClean="0">
                <a:latin typeface="Cambria Math"/>
                <a:ea typeface="Cambria Math"/>
              </a:rPr>
              <a:t> μ</a:t>
            </a:r>
            <a:r>
              <a:rPr lang="en-US" baseline="-25000" dirty="0" smtClean="0"/>
              <a:t>2</a:t>
            </a:r>
            <a:r>
              <a:rPr lang="en-US" dirty="0" smtClean="0"/>
              <a:t>=</a:t>
            </a:r>
            <a:r>
              <a:rPr lang="el-GR" dirty="0" smtClean="0">
                <a:latin typeface="Cambria Math"/>
                <a:ea typeface="Cambria Math"/>
              </a:rPr>
              <a:t> μ</a:t>
            </a:r>
            <a:r>
              <a:rPr lang="en-US" baseline="-25000" dirty="0" smtClean="0"/>
              <a:t>3</a:t>
            </a:r>
            <a:r>
              <a:rPr lang="en-US" dirty="0" smtClean="0"/>
              <a:t>=…=</a:t>
            </a:r>
            <a:r>
              <a:rPr lang="el-GR" dirty="0" smtClean="0">
                <a:latin typeface="Cambria Math"/>
                <a:ea typeface="Cambria Math"/>
              </a:rPr>
              <a:t> μ</a:t>
            </a:r>
            <a:r>
              <a:rPr lang="en-US" baseline="-25000" dirty="0" smtClean="0"/>
              <a:t>n</a:t>
            </a:r>
          </a:p>
          <a:p>
            <a:r>
              <a:rPr lang="en-US" dirty="0" smtClean="0"/>
              <a:t>Compares the variation in group means to the variation we think occurs because of sampling error</a:t>
            </a:r>
          </a:p>
          <a:p>
            <a:r>
              <a:rPr lang="en-US" dirty="0" smtClean="0"/>
              <a:t>More formally, a comparison of variation between groups to the variation within groups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Between vs. within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Between group variation</a:t>
            </a:r>
          </a:p>
          <a:p>
            <a:pPr lvl="1"/>
            <a:r>
              <a:rPr lang="en-US" dirty="0" smtClean="0"/>
              <a:t>Description of the spread of group means</a:t>
            </a:r>
          </a:p>
          <a:p>
            <a:pPr lvl="1"/>
            <a:r>
              <a:rPr lang="en-US" dirty="0" smtClean="0"/>
              <a:t>The variation of the means </a:t>
            </a:r>
            <a:r>
              <a:rPr lang="en-US" i="1" dirty="0" smtClean="0"/>
              <a:t>between</a:t>
            </a:r>
            <a:r>
              <a:rPr lang="en-US" dirty="0" smtClean="0"/>
              <a:t> groups</a:t>
            </a:r>
          </a:p>
          <a:p>
            <a:pPr lvl="1"/>
            <a:r>
              <a:rPr lang="en-US" dirty="0" smtClean="0"/>
              <a:t>Calculated in reference to the “grand mean”—the mean of all of the data combined</a:t>
            </a:r>
          </a:p>
          <a:p>
            <a:r>
              <a:rPr lang="en-US" dirty="0" smtClean="0"/>
              <a:t>Within group variation</a:t>
            </a:r>
          </a:p>
          <a:p>
            <a:pPr lvl="1"/>
            <a:r>
              <a:rPr lang="en-US" dirty="0" smtClean="0"/>
              <a:t>Description of the spread of observations </a:t>
            </a:r>
            <a:r>
              <a:rPr lang="en-US" i="1" dirty="0" smtClean="0"/>
              <a:t>within</a:t>
            </a:r>
            <a:r>
              <a:rPr lang="en-US" dirty="0" smtClean="0"/>
              <a:t> a group</a:t>
            </a:r>
          </a:p>
          <a:p>
            <a:pPr lvl="1"/>
            <a:r>
              <a:rPr lang="en-US" dirty="0" smtClean="0"/>
              <a:t>Calculated in reference to each group’s own mean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components of ANOVA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4000" dirty="0" smtClean="0"/>
              <a:t>Sums of Squares (SS)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/>
              <a:t>Degrees of freedom (</a:t>
            </a:r>
            <a:r>
              <a:rPr lang="en-US" sz="4000" dirty="0" err="1" smtClean="0"/>
              <a:t>df</a:t>
            </a:r>
            <a:r>
              <a:rPr lang="en-US" sz="40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/>
              <a:t>Mean Squares (MS)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/>
              <a:t>F-statistic (F)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/>
              <a:t>Effect size (</a:t>
            </a:r>
            <a:r>
              <a:rPr lang="el-GR" sz="4000" dirty="0" smtClean="0">
                <a:latin typeface="Cambria Math"/>
                <a:ea typeface="Cambria Math"/>
              </a:rPr>
              <a:t>ω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Sum of Squares (SS)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-51806" y="2401888"/>
          <a:ext cx="9138759" cy="2932112"/>
        </p:xfrm>
        <a:graphic>
          <a:graphicData uri="http://schemas.openxmlformats.org/presentationml/2006/ole">
            <p:oleObj spid="_x0000_s2056" name="Document" r:id="rId3" imgW="6397837" imgH="2053139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Degrees of freedom (</a:t>
            </a:r>
            <a:r>
              <a:rPr lang="en-US" dirty="0" err="1" smtClean="0"/>
              <a:t>df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4800" dirty="0" err="1" smtClean="0"/>
              <a:t>df</a:t>
            </a:r>
            <a:r>
              <a:rPr lang="en-US" sz="4800" baseline="-25000" dirty="0" err="1" smtClean="0"/>
              <a:t>B</a:t>
            </a:r>
            <a:r>
              <a:rPr lang="en-US" sz="4800" dirty="0" smtClean="0"/>
              <a:t>=k-1</a:t>
            </a:r>
          </a:p>
          <a:p>
            <a:pPr algn="ctr">
              <a:buNone/>
            </a:pPr>
            <a:r>
              <a:rPr lang="en-US" sz="4800" dirty="0" err="1" smtClean="0"/>
              <a:t>df</a:t>
            </a:r>
            <a:r>
              <a:rPr lang="en-US" sz="4800" baseline="-25000" dirty="0" err="1" smtClean="0"/>
              <a:t>W</a:t>
            </a:r>
            <a:r>
              <a:rPr lang="en-US" sz="4800" dirty="0" smtClean="0"/>
              <a:t>=N-k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Mean Squares (MS)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-3429000" y="1752600"/>
          <a:ext cx="14900275" cy="1828800"/>
        </p:xfrm>
        <a:graphic>
          <a:graphicData uri="http://schemas.openxmlformats.org/presentationml/2006/ole">
            <p:oleObj spid="_x0000_s3074" name="Document" r:id="rId3" imgW="5949456" imgH="730620" progId="Word.Document.12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-3786188" y="3657600"/>
          <a:ext cx="15520988" cy="1905000"/>
        </p:xfrm>
        <a:graphic>
          <a:graphicData uri="http://schemas.openxmlformats.org/presentationml/2006/ole">
            <p:oleObj spid="_x0000_s3075" name="Document" r:id="rId4" imgW="5949456" imgH="73062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F statistic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-5791200" y="2590800"/>
          <a:ext cx="19910425" cy="2438400"/>
        </p:xfrm>
        <a:graphic>
          <a:graphicData uri="http://schemas.openxmlformats.org/presentationml/2006/ole">
            <p:oleObj spid="_x0000_s4098" name="Document" r:id="rId3" imgW="5949456" imgH="728461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the F statistic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600" dirty="0" smtClean="0"/>
              <a:t>F equals 1</a:t>
            </a:r>
          </a:p>
          <a:p>
            <a:pPr lvl="1">
              <a:lnSpc>
                <a:spcPct val="80000"/>
              </a:lnSpc>
            </a:pPr>
            <a:r>
              <a:rPr lang="en-US" sz="2200" dirty="0" smtClean="0"/>
              <a:t>Implies that the between- and within-group variability are equal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F greater than 1</a:t>
            </a:r>
          </a:p>
          <a:p>
            <a:pPr lvl="1">
              <a:lnSpc>
                <a:spcPct val="80000"/>
              </a:lnSpc>
            </a:pPr>
            <a:r>
              <a:rPr lang="en-US" sz="2200" dirty="0" smtClean="0"/>
              <a:t>Implies that variability between groups is larger than variability within groups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F between 0 and 1</a:t>
            </a:r>
          </a:p>
          <a:p>
            <a:pPr lvl="1">
              <a:lnSpc>
                <a:spcPct val="80000"/>
              </a:lnSpc>
            </a:pPr>
            <a:r>
              <a:rPr lang="en-US" sz="2200" dirty="0" smtClean="0"/>
              <a:t>Implies that variability between groups is smaller than the variability within groups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F negative</a:t>
            </a:r>
          </a:p>
          <a:p>
            <a:pPr lvl="1">
              <a:lnSpc>
                <a:spcPct val="80000"/>
              </a:lnSpc>
            </a:pPr>
            <a:r>
              <a:rPr lang="en-US" sz="2200" dirty="0" smtClean="0"/>
              <a:t>Not possible! The numerator and the denominator are both measures of spread, and these can never be negative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6720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</a:pPr>
            <a:r>
              <a:rPr lang="en-US" dirty="0" smtClean="0">
                <a:ea typeface="Arial Unicode MS" pitchFamily="34" charset="-128"/>
                <a:cs typeface="Arial Unicode MS" pitchFamily="34" charset="-128"/>
              </a:rPr>
              <a:t> The F-distribution is always greater than 0 with the “hump” at 1.</a:t>
            </a:r>
          </a:p>
          <a:p>
            <a:pPr marL="0" indent="0">
              <a:lnSpc>
                <a:spcPct val="120000"/>
              </a:lnSpc>
            </a:pPr>
            <a:endParaRPr lang="en-US" dirty="0" smtClean="0"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lnSpc>
                <a:spcPct val="120000"/>
              </a:lnSpc>
            </a:pPr>
            <a:r>
              <a:rPr lang="en-US" dirty="0" smtClean="0">
                <a:ea typeface="Arial Unicode MS" pitchFamily="34" charset="-128"/>
                <a:cs typeface="Arial Unicode MS" pitchFamily="34" charset="-128"/>
              </a:rPr>
              <a:t> It depends on respective degrees of freedom (</a:t>
            </a:r>
            <a:r>
              <a:rPr lang="en-US" dirty="0" err="1" smtClean="0">
                <a:ea typeface="Arial Unicode MS" pitchFamily="34" charset="-128"/>
                <a:cs typeface="Arial Unicode MS" pitchFamily="34" charset="-128"/>
              </a:rPr>
              <a:t>df</a:t>
            </a:r>
            <a:r>
              <a:rPr lang="en-US" baseline="-25000" dirty="0" err="1" smtClean="0">
                <a:ea typeface="Arial Unicode MS" pitchFamily="34" charset="-128"/>
                <a:cs typeface="Arial Unicode MS" pitchFamily="34" charset="-128"/>
              </a:rPr>
              <a:t>B</a:t>
            </a:r>
            <a:r>
              <a:rPr lang="en-US" dirty="0" smtClean="0">
                <a:ea typeface="Arial Unicode MS" pitchFamily="34" charset="-128"/>
                <a:cs typeface="Arial Unicode MS" pitchFamily="34" charset="-128"/>
              </a:rPr>
              <a:t> and </a:t>
            </a:r>
            <a:r>
              <a:rPr lang="en-US" dirty="0" err="1" smtClean="0">
                <a:ea typeface="Arial Unicode MS" pitchFamily="34" charset="-128"/>
                <a:cs typeface="Arial Unicode MS" pitchFamily="34" charset="-128"/>
              </a:rPr>
              <a:t>df</a:t>
            </a:r>
            <a:r>
              <a:rPr lang="en-US" baseline="-25000" dirty="0" err="1" smtClean="0">
                <a:ea typeface="Arial Unicode MS" pitchFamily="34" charset="-128"/>
                <a:cs typeface="Arial Unicode MS" pitchFamily="34" charset="-128"/>
              </a:rPr>
              <a:t>W</a:t>
            </a:r>
            <a:r>
              <a:rPr lang="en-US" dirty="0" smtClean="0">
                <a:ea typeface="Arial Unicode MS" pitchFamily="34" charset="-128"/>
                <a:cs typeface="Arial Unicode MS" pitchFamily="34" charset="-128"/>
              </a:rPr>
              <a:t>)</a:t>
            </a:r>
          </a:p>
          <a:p>
            <a:pPr marL="0" indent="0">
              <a:lnSpc>
                <a:spcPct val="120000"/>
              </a:lnSpc>
            </a:pPr>
            <a:endParaRPr lang="en-US" dirty="0" smtClean="0"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lnSpc>
                <a:spcPct val="120000"/>
              </a:lnSpc>
            </a:pPr>
            <a:r>
              <a:rPr lang="en-US" dirty="0" smtClean="0">
                <a:ea typeface="Arial Unicode MS" pitchFamily="34" charset="-128"/>
                <a:cs typeface="Arial Unicode MS" pitchFamily="34" charset="-128"/>
              </a:rPr>
              <a:t>The larger the F-statistic, the more we believe the groups are statistically different from one another</a:t>
            </a:r>
            <a:endParaRPr lang="en-US" baseline="-25000" dirty="0" smtClean="0">
              <a:ea typeface="Arial Unicode MS" pitchFamily="34" charset="-128"/>
              <a:cs typeface="Arial Unicode MS" pitchFamily="34" charset="-128"/>
            </a:endParaRPr>
          </a:p>
          <a:p>
            <a:endParaRPr lang="en-US" dirty="0"/>
          </a:p>
        </p:txBody>
      </p:sp>
      <p:pic>
        <p:nvPicPr>
          <p:cNvPr id="4" name="Picture 4" descr="bow20583_UN09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524000"/>
            <a:ext cx="4038600" cy="43852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Effect Size (</a:t>
            </a:r>
            <a:r>
              <a:rPr lang="el-GR" dirty="0" smtClean="0">
                <a:latin typeface="Cambria Math"/>
                <a:ea typeface="Cambria Math"/>
              </a:rPr>
              <a:t>ω</a:t>
            </a:r>
            <a:r>
              <a:rPr lang="en-US" baseline="30000" dirty="0" smtClean="0">
                <a:latin typeface="Cambria Math"/>
                <a:ea typeface="Cambria Math"/>
              </a:rPr>
              <a:t>2</a:t>
            </a:r>
            <a:r>
              <a:rPr lang="en-US" dirty="0" smtClean="0">
                <a:latin typeface="Cambria Math"/>
                <a:ea typeface="Cambria Math"/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-848719" y="2708275"/>
          <a:ext cx="10373719" cy="1101725"/>
        </p:xfrm>
        <a:graphic>
          <a:graphicData uri="http://schemas.openxmlformats.org/presentationml/2006/ole">
            <p:oleObj spid="_x0000_s5122" name="Document" r:id="rId3" imgW="6397837" imgH="679573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rejected H</a:t>
            </a:r>
            <a:r>
              <a:rPr lang="en-US" baseline="-25000" dirty="0" smtClean="0"/>
              <a:t>0</a:t>
            </a:r>
            <a:r>
              <a:rPr lang="en-US" dirty="0" smtClean="0"/>
              <a:t>, 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Recall that our null hypothesis is:</a:t>
            </a:r>
          </a:p>
          <a:p>
            <a:pPr algn="ctr">
              <a:buNone/>
            </a:pPr>
            <a:r>
              <a:rPr lang="en-US" dirty="0" smtClean="0"/>
              <a:t>	H</a:t>
            </a:r>
            <a:r>
              <a:rPr lang="en-US" baseline="-25000" dirty="0" smtClean="0"/>
              <a:t>0</a:t>
            </a:r>
            <a:r>
              <a:rPr lang="en-US" dirty="0" smtClean="0"/>
              <a:t>: </a:t>
            </a:r>
            <a:r>
              <a:rPr lang="el-GR" dirty="0" smtClean="0">
                <a:latin typeface="Cambria Math"/>
                <a:ea typeface="Cambria Math"/>
              </a:rPr>
              <a:t>μ</a:t>
            </a:r>
            <a:r>
              <a:rPr lang="en-US" baseline="-25000" dirty="0" smtClean="0"/>
              <a:t>1</a:t>
            </a:r>
            <a:r>
              <a:rPr lang="en-US" dirty="0" smtClean="0"/>
              <a:t>=</a:t>
            </a:r>
            <a:r>
              <a:rPr lang="el-GR" dirty="0" smtClean="0">
                <a:latin typeface="Cambria Math"/>
                <a:ea typeface="Cambria Math"/>
              </a:rPr>
              <a:t> μ</a:t>
            </a:r>
            <a:r>
              <a:rPr lang="en-US" baseline="-25000" dirty="0" smtClean="0"/>
              <a:t>2</a:t>
            </a:r>
            <a:r>
              <a:rPr lang="en-US" dirty="0" smtClean="0"/>
              <a:t>=</a:t>
            </a:r>
            <a:r>
              <a:rPr lang="el-GR" dirty="0" smtClean="0">
                <a:latin typeface="Cambria Math"/>
                <a:ea typeface="Cambria Math"/>
              </a:rPr>
              <a:t> μ</a:t>
            </a:r>
            <a:r>
              <a:rPr lang="en-US" baseline="-25000" dirty="0" smtClean="0"/>
              <a:t>3</a:t>
            </a:r>
            <a:r>
              <a:rPr lang="en-US" dirty="0" smtClean="0"/>
              <a:t>=…=</a:t>
            </a:r>
            <a:r>
              <a:rPr lang="el-GR" dirty="0" smtClean="0">
                <a:latin typeface="Cambria Math"/>
                <a:ea typeface="Cambria Math"/>
              </a:rPr>
              <a:t> μ</a:t>
            </a:r>
            <a:r>
              <a:rPr lang="en-US" baseline="-25000" dirty="0" smtClean="0"/>
              <a:t>n</a:t>
            </a:r>
          </a:p>
          <a:p>
            <a:r>
              <a:rPr lang="en-US" dirty="0" smtClean="0"/>
              <a:t>Rejecting this means simply that not all means are equal</a:t>
            </a:r>
          </a:p>
          <a:p>
            <a:r>
              <a:rPr lang="en-US" dirty="0" smtClean="0"/>
              <a:t>This gives you warrant to start doing t tests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But this is a pain…</a:t>
            </a:r>
            <a:endParaRPr lang="en-US" dirty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-457200" y="4343400"/>
          <a:ext cx="6397625" cy="1325563"/>
        </p:xfrm>
        <a:graphic>
          <a:graphicData uri="http://schemas.openxmlformats.org/presentationml/2006/ole">
            <p:oleObj spid="_x0000_s6146" name="Document" r:id="rId3" imgW="6397837" imgH="1325618" progId="Word.Document.12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2289175" y="4762500"/>
          <a:ext cx="6397625" cy="342900"/>
        </p:xfrm>
        <a:graphic>
          <a:graphicData uri="http://schemas.openxmlformats.org/presentationml/2006/ole">
            <p:oleObj spid="_x0000_s6147" name="Document" r:id="rId4" imgW="6397837" imgH="342851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Least Significant Difference (LSD)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You can calculate a “critical value” for the difference between means—any difference between means that exceeds this will be significant</a:t>
            </a:r>
          </a:p>
          <a:p>
            <a:r>
              <a:rPr lang="en-US" dirty="0" smtClean="0"/>
              <a:t>Note: need groups of equal size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Where t</a:t>
            </a:r>
            <a:r>
              <a:rPr lang="el-GR" baseline="-25000" dirty="0" smtClean="0">
                <a:latin typeface="Cambria Math"/>
                <a:ea typeface="Cambria Math"/>
              </a:rPr>
              <a:t>α</a:t>
            </a:r>
            <a:r>
              <a:rPr lang="en-US" dirty="0" smtClean="0"/>
              <a:t> is the critical value for a two tailed test with </a:t>
            </a:r>
            <a:r>
              <a:rPr lang="en-US" dirty="0" err="1" smtClean="0"/>
              <a:t>df</a:t>
            </a:r>
            <a:r>
              <a:rPr lang="en-US" dirty="0" smtClean="0"/>
              <a:t>=N-k, and n is the size of the groups</a:t>
            </a:r>
            <a:endParaRPr lang="en-US" dirty="0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393583" y="3962400"/>
          <a:ext cx="7836017" cy="1158875"/>
        </p:xfrm>
        <a:graphic>
          <a:graphicData uri="http://schemas.openxmlformats.org/presentationml/2006/ole">
            <p:oleObj spid="_x0000_s7170" name="Document" r:id="rId3" imgW="6397837" imgH="946715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The following are creativity test scores from a study examining the link between age and creativity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is the null hypothesis?</a:t>
            </a:r>
          </a:p>
          <a:p>
            <a:r>
              <a:rPr lang="en-US" dirty="0" smtClean="0"/>
              <a:t>Find F and compare to the appropriate critical F score for this study. Do we reject the null hypothesis?</a:t>
            </a:r>
          </a:p>
          <a:p>
            <a:r>
              <a:rPr lang="en-US" dirty="0" smtClean="0"/>
              <a:t>Perform appropriate post hoc comparisons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52600" y="2286000"/>
          <a:ext cx="5715000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28750"/>
                <a:gridCol w="1428750"/>
                <a:gridCol w="1428750"/>
                <a:gridCol w="1428750"/>
              </a:tblGrid>
              <a:tr h="3327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Age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Age 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Age 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Age 10</a:t>
                      </a:r>
                    </a:p>
                  </a:txBody>
                  <a:tcPr/>
                </a:tc>
              </a:tr>
              <a:tr h="3327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327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327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327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327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c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ection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section</Template>
  <TotalTime>679</TotalTime>
  <Words>511</Words>
  <Application>Microsoft Office PowerPoint</Application>
  <PresentationFormat>On-screen Show (4:3)</PresentationFormat>
  <Paragraphs>108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section</vt:lpstr>
      <vt:lpstr>Document</vt:lpstr>
      <vt:lpstr>EDUC 200C Section 9 ANOVA</vt:lpstr>
      <vt:lpstr>Goals</vt:lpstr>
      <vt:lpstr>Why use ANOVA?</vt:lpstr>
      <vt:lpstr>What ANOVA does</vt:lpstr>
      <vt:lpstr>Between vs. within</vt:lpstr>
      <vt:lpstr>The components of ANOVA</vt:lpstr>
      <vt:lpstr>1. Sum of Squares (SS)</vt:lpstr>
      <vt:lpstr>2. Degrees of freedom (df)</vt:lpstr>
      <vt:lpstr>3. Mean Squares (MS)</vt:lpstr>
      <vt:lpstr>4. F statistic</vt:lpstr>
      <vt:lpstr>Interpreting the F statistic</vt:lpstr>
      <vt:lpstr>The F distribution</vt:lpstr>
      <vt:lpstr>5. Effect Size (ω2)</vt:lpstr>
      <vt:lpstr>You rejected H0, now what?</vt:lpstr>
      <vt:lpstr>Least Significant Difference (LSD)</vt:lpstr>
      <vt:lpstr>Practice Problem</vt:lpstr>
      <vt:lpstr>QUESTIONS?</vt:lpstr>
    </vt:vector>
  </TitlesOfParts>
  <Company>Stanford Computing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 200C Section 8 - ANOVA</dc:title>
  <dc:creator>Melissa Kemmerle</dc:creator>
  <cp:lastModifiedBy>hakuta</cp:lastModifiedBy>
  <cp:revision>25</cp:revision>
  <dcterms:created xsi:type="dcterms:W3CDTF">2010-11-18T22:01:52Z</dcterms:created>
  <dcterms:modified xsi:type="dcterms:W3CDTF">2012-12-03T17:32:13Z</dcterms:modified>
</cp:coreProperties>
</file>